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9" r:id="rId3"/>
    <p:sldId id="260" r:id="rId4"/>
    <p:sldId id="270" r:id="rId5"/>
    <p:sldId id="266" r:id="rId6"/>
    <p:sldId id="267" r:id="rId7"/>
    <p:sldId id="271" r:id="rId8"/>
    <p:sldId id="280" r:id="rId9"/>
    <p:sldId id="258" r:id="rId10"/>
    <p:sldId id="276" r:id="rId11"/>
    <p:sldId id="273" r:id="rId12"/>
    <p:sldId id="272" r:id="rId13"/>
    <p:sldId id="281" r:id="rId14"/>
    <p:sldId id="274" r:id="rId15"/>
    <p:sldId id="275" r:id="rId16"/>
    <p:sldId id="262" r:id="rId17"/>
    <p:sldId id="277" r:id="rId18"/>
    <p:sldId id="282" r:id="rId19"/>
    <p:sldId id="279" r:id="rId20"/>
    <p:sldId id="263" r:id="rId21"/>
    <p:sldId id="27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6" d="100"/>
          <a:sy n="76" d="100"/>
        </p:scale>
        <p:origin x="-1576"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2E4C68-073A-C04A-BF42-8B9CE358D600}" type="datetimeFigureOut">
              <a:rPr lang="en-US" smtClean="0"/>
              <a:t>10/7/16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8F3C9-2241-C843-B34B-4B4D179959D7}" type="slidenum">
              <a:rPr lang="en-US" smtClean="0"/>
              <a:t>‹#›</a:t>
            </a:fld>
            <a:endParaRPr lang="en-US"/>
          </a:p>
        </p:txBody>
      </p:sp>
    </p:spTree>
    <p:extLst>
      <p:ext uri="{BB962C8B-B14F-4D97-AF65-F5344CB8AC3E}">
        <p14:creationId xmlns:p14="http://schemas.microsoft.com/office/powerpoint/2010/main" val="233724383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to show them how to get to</a:t>
            </a:r>
            <a:r>
              <a:rPr lang="en-US" baseline="0" dirty="0" smtClean="0"/>
              <a:t> the databases for 19</a:t>
            </a:r>
            <a:r>
              <a:rPr lang="en-US" baseline="30000" dirty="0" smtClean="0"/>
              <a:t>th</a:t>
            </a:r>
            <a:r>
              <a:rPr lang="en-US" baseline="0" dirty="0" smtClean="0"/>
              <a:t> century </a:t>
            </a:r>
            <a:r>
              <a:rPr lang="en-US" baseline="0" dirty="0" err="1" smtClean="0"/>
              <a:t>british</a:t>
            </a:r>
            <a:r>
              <a:rPr lang="en-US" baseline="0" dirty="0" smtClean="0"/>
              <a:t> periodicals and crime, punishment, etc. </a:t>
            </a:r>
            <a:r>
              <a:rPr lang="en-US" baseline="0" dirty="0" err="1" smtClean="0"/>
              <a:t>Library.wlu.edu</a:t>
            </a:r>
            <a:r>
              <a:rPr lang="en-US" baseline="0" dirty="0" smtClean="0"/>
              <a:t> -</a:t>
            </a:r>
            <a:r>
              <a:rPr lang="en-US" baseline="0" smtClean="0"/>
              <a:t>&gt; databases.</a:t>
            </a:r>
            <a:endParaRPr lang="en-US" dirty="0" smtClean="0"/>
          </a:p>
          <a:p>
            <a:endParaRPr lang="en-US" dirty="0" smtClean="0"/>
          </a:p>
          <a:p>
            <a:r>
              <a:rPr lang="en-US" dirty="0" smtClean="0"/>
              <a:t>Open Access</a:t>
            </a:r>
          </a:p>
          <a:p>
            <a:r>
              <a:rPr lang="en-US" dirty="0" err="1" smtClean="0"/>
              <a:t>Paywalled</a:t>
            </a:r>
            <a:endParaRPr lang="en-US" dirty="0" smtClean="0"/>
          </a:p>
          <a:p>
            <a:r>
              <a:rPr lang="en-US" dirty="0" smtClean="0"/>
              <a:t>Sustainability</a:t>
            </a:r>
          </a:p>
          <a:p>
            <a:r>
              <a:rPr lang="en-US" dirty="0" smtClean="0"/>
              <a:t>Metadata</a:t>
            </a:r>
          </a:p>
          <a:p>
            <a:r>
              <a:rPr lang="en-US" dirty="0" smtClean="0"/>
              <a:t>Interoperability</a:t>
            </a:r>
          </a:p>
          <a:p>
            <a:r>
              <a:rPr lang="en-US" dirty="0" smtClean="0"/>
              <a:t>NINES</a:t>
            </a:r>
          </a:p>
          <a:p>
            <a:r>
              <a:rPr lang="en-US" dirty="0" smtClean="0"/>
              <a:t>Peer Review</a:t>
            </a:r>
          </a:p>
          <a:p>
            <a:r>
              <a:rPr lang="en-US" dirty="0" smtClean="0"/>
              <a:t>Archives</a:t>
            </a:r>
            <a:r>
              <a:rPr lang="en-US" baseline="0" dirty="0" smtClean="0"/>
              <a:t> contain priorities</a:t>
            </a:r>
            <a:endParaRPr lang="en-US" dirty="0" smtClean="0"/>
          </a:p>
        </p:txBody>
      </p:sp>
      <p:sp>
        <p:nvSpPr>
          <p:cNvPr id="4" name="Slide Number Placeholder 3"/>
          <p:cNvSpPr>
            <a:spLocks noGrp="1"/>
          </p:cNvSpPr>
          <p:nvPr>
            <p:ph type="sldNum" sz="quarter" idx="10"/>
          </p:nvPr>
        </p:nvSpPr>
        <p:spPr/>
        <p:txBody>
          <a:bodyPr/>
          <a:lstStyle/>
          <a:p>
            <a:fld id="{9708F3C9-2241-C843-B34B-4B4D179959D7}" type="slidenum">
              <a:rPr lang="en-US" smtClean="0"/>
              <a:t>1</a:t>
            </a:fld>
            <a:endParaRPr lang="en-US"/>
          </a:p>
        </p:txBody>
      </p:sp>
    </p:spTree>
    <p:extLst>
      <p:ext uri="{BB962C8B-B14F-4D97-AF65-F5344CB8AC3E}">
        <p14:creationId xmlns:p14="http://schemas.microsoft.com/office/powerpoint/2010/main" val="1584583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10</a:t>
            </a:fld>
            <a:endParaRPr lang="en-US"/>
          </a:p>
        </p:txBody>
      </p:sp>
    </p:spTree>
    <p:extLst>
      <p:ext uri="{BB962C8B-B14F-4D97-AF65-F5344CB8AC3E}">
        <p14:creationId xmlns:p14="http://schemas.microsoft.com/office/powerpoint/2010/main" val="27953988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more thoughts</a:t>
            </a:r>
            <a:r>
              <a:rPr lang="en-US" baseline="0" dirty="0" smtClean="0"/>
              <a:t> on digitized collections - </a:t>
            </a:r>
            <a:endParaRPr lang="en-US" dirty="0" smtClean="0"/>
          </a:p>
          <a:p>
            <a:r>
              <a:rPr lang="en-US" dirty="0" smtClean="0"/>
              <a:t>This is a digitized</a:t>
            </a:r>
            <a:r>
              <a:rPr lang="en-US" baseline="0" dirty="0" smtClean="0"/>
              <a:t> representation of me. It is not, by default part of an archive.</a:t>
            </a:r>
          </a:p>
          <a:p>
            <a:r>
              <a:rPr lang="en-US" baseline="0" dirty="0" smtClean="0"/>
              <a:t>It’s a representation of an image in the world. But we would need to do some work to make it part of an archive.</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11</a:t>
            </a:fld>
            <a:endParaRPr lang="en-US"/>
          </a:p>
        </p:txBody>
      </p:sp>
    </p:spTree>
    <p:extLst>
      <p:ext uri="{BB962C8B-B14F-4D97-AF65-F5344CB8AC3E}">
        <p14:creationId xmlns:p14="http://schemas.microsoft.com/office/powerpoint/2010/main" val="26662002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we could make it part of an archive with</a:t>
            </a:r>
            <a:r>
              <a:rPr lang="en-US" baseline="0" dirty="0" smtClean="0"/>
              <a:t> a few more steps.</a:t>
            </a:r>
          </a:p>
          <a:p>
            <a:endParaRPr lang="en-US" baseline="0" dirty="0" smtClean="0"/>
          </a:p>
          <a:p>
            <a:r>
              <a:rPr lang="en-US" baseline="0" dirty="0" smtClean="0"/>
              <a:t>TO REVIEW</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12</a:t>
            </a:fld>
            <a:endParaRPr lang="en-US"/>
          </a:p>
        </p:txBody>
      </p:sp>
    </p:spTree>
    <p:extLst>
      <p:ext uri="{BB962C8B-B14F-4D97-AF65-F5344CB8AC3E}">
        <p14:creationId xmlns:p14="http://schemas.microsoft.com/office/powerpoint/2010/main" val="38571332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are some metadata categories about me? What are some metadata categories</a:t>
            </a:r>
            <a:r>
              <a:rPr lang="en-US" baseline="0" dirty="0" smtClean="0"/>
              <a:t> for the picture? Be nice.</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13</a:t>
            </a:fld>
            <a:endParaRPr lang="en-US"/>
          </a:p>
        </p:txBody>
      </p:sp>
    </p:spTree>
    <p:extLst>
      <p:ext uri="{BB962C8B-B14F-4D97-AF65-F5344CB8AC3E}">
        <p14:creationId xmlns:p14="http://schemas.microsoft.com/office/powerpoint/2010/main" val="2666200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 all wrong.</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14</a:t>
            </a:fld>
            <a:endParaRPr lang="en-US"/>
          </a:p>
        </p:txBody>
      </p:sp>
    </p:spTree>
    <p:extLst>
      <p:ext uri="{BB962C8B-B14F-4D97-AF65-F5344CB8AC3E}">
        <p14:creationId xmlns:p14="http://schemas.microsoft.com/office/powerpoint/2010/main" val="41243653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a:t>
            </a:r>
            <a:r>
              <a:rPr lang="en-US" baseline="0" dirty="0" smtClean="0"/>
              <a:t> have done a library search for Brandon Walsh in our catalog. What doesn’t make sense about it?</a:t>
            </a:r>
            <a:br>
              <a:rPr lang="en-US" baseline="0" dirty="0" smtClean="0"/>
            </a:br>
            <a:r>
              <a:rPr lang="en-US" baseline="0" dirty="0" smtClean="0"/>
              <a:t>What kinds of things are they expecting you to search?</a:t>
            </a:r>
            <a:br>
              <a:rPr lang="en-US" baseline="0" dirty="0" smtClean="0"/>
            </a:br>
            <a:r>
              <a:rPr lang="en-US" baseline="0" dirty="0" smtClean="0"/>
              <a:t>Says something about their institutional mission.</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15</a:t>
            </a:fld>
            <a:endParaRPr lang="en-US"/>
          </a:p>
        </p:txBody>
      </p:sp>
    </p:spTree>
    <p:extLst>
      <p:ext uri="{BB962C8B-B14F-4D97-AF65-F5344CB8AC3E}">
        <p14:creationId xmlns:p14="http://schemas.microsoft.com/office/powerpoint/2010/main" val="26998496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thing about books – they tend to be around. You have to</a:t>
            </a:r>
            <a:r>
              <a:rPr lang="en-US" baseline="0" dirty="0" smtClean="0"/>
              <a:t> maintain them, but the physical technology is still accessible. </a:t>
            </a:r>
            <a:br>
              <a:rPr lang="en-US" baseline="0" dirty="0" smtClean="0"/>
            </a:br>
            <a:r>
              <a:rPr lang="en-US" baseline="0" dirty="0" smtClean="0"/>
              <a:t>Not so for technology.</a:t>
            </a:r>
          </a:p>
          <a:p>
            <a:r>
              <a:rPr lang="en-US" baseline="0" dirty="0" smtClean="0"/>
              <a:t>When you put something online you have a range of ways in which to do so. </a:t>
            </a:r>
            <a:r>
              <a:rPr lang="en-US" baseline="0" dirty="0" err="1" smtClean="0"/>
              <a:t>Filetypes</a:t>
            </a:r>
            <a:r>
              <a:rPr lang="en-US" baseline="0" dirty="0" smtClean="0"/>
              <a:t>, file qualities, hardware requirements. All of these can potentially be destructive down the road.</a:t>
            </a:r>
          </a:p>
          <a:p>
            <a:r>
              <a:rPr lang="en-US" baseline="0" dirty="0" smtClean="0"/>
              <a:t>They also all cost money. It costs to keep the lights on. </a:t>
            </a:r>
          </a:p>
          <a:p>
            <a:r>
              <a:rPr lang="en-US" baseline="0" dirty="0" smtClean="0"/>
              <a:t>So when looking at an archive: try to figure out what steps they have taken while putting the site together. Are they thinking about the future at all? Do they describe any sort of preservation plan?</a:t>
            </a:r>
          </a:p>
          <a:p>
            <a:r>
              <a:rPr lang="en-US" baseline="0" dirty="0" smtClean="0"/>
              <a:t>The process of uploading something to a digital archive entails as many questions about sustainability and the future as any special collections rare books room does. You just have to get used to finding the right questions to ask.</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16</a:t>
            </a:fld>
            <a:endParaRPr lang="en-US"/>
          </a:p>
        </p:txBody>
      </p:sp>
    </p:spTree>
    <p:extLst>
      <p:ext uri="{BB962C8B-B14F-4D97-AF65-F5344CB8AC3E}">
        <p14:creationId xmlns:p14="http://schemas.microsoft.com/office/powerpoint/2010/main" val="18691886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example that I mentioned</a:t>
            </a:r>
            <a:r>
              <a:rPr lang="en-US" baseline="0" dirty="0" smtClean="0"/>
              <a:t> yesterday.</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17</a:t>
            </a:fld>
            <a:endParaRPr lang="en-US"/>
          </a:p>
        </p:txBody>
      </p:sp>
    </p:spTree>
    <p:extLst>
      <p:ext uri="{BB962C8B-B14F-4D97-AF65-F5344CB8AC3E}">
        <p14:creationId xmlns:p14="http://schemas.microsoft.com/office/powerpoint/2010/main" val="38614047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different variations on the same kind</a:t>
            </a:r>
            <a:r>
              <a:rPr lang="en-US" baseline="0" dirty="0" smtClean="0"/>
              <a:t> of name. And the more variation you have, the more difficult it is to store things, use them in the future, and archive them.</a:t>
            </a:r>
          </a:p>
          <a:p>
            <a:r>
              <a:rPr lang="en-US" baseline="0" dirty="0" smtClean="0"/>
              <a:t>Take note of the format of the information in your particular archive. Not just about what information they’re storing about particular things but also how they’re storing them.</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18</a:t>
            </a:fld>
            <a:endParaRPr lang="en-US"/>
          </a:p>
        </p:txBody>
      </p:sp>
    </p:spTree>
    <p:extLst>
      <p:ext uri="{BB962C8B-B14F-4D97-AF65-F5344CB8AC3E}">
        <p14:creationId xmlns:p14="http://schemas.microsoft.com/office/powerpoint/2010/main" val="39254235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access? Cheaper? Freer?</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19</a:t>
            </a:fld>
            <a:endParaRPr lang="en-US"/>
          </a:p>
        </p:txBody>
      </p:sp>
    </p:spTree>
    <p:extLst>
      <p:ext uri="{BB962C8B-B14F-4D97-AF65-F5344CB8AC3E}">
        <p14:creationId xmlns:p14="http://schemas.microsoft.com/office/powerpoint/2010/main" val="1902265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Interpretive act – we get something out of thinking</a:t>
            </a:r>
            <a:r>
              <a:rPr lang="en-US" baseline="0" dirty="0" smtClean="0"/>
              <a:t> responsibly about texts</a:t>
            </a:r>
          </a:p>
          <a:p>
            <a:r>
              <a:rPr lang="en-US" baseline="0" dirty="0" smtClean="0"/>
              <a:t>Preparing texts for study. Those </a:t>
            </a:r>
            <a:r>
              <a:rPr lang="en-US" baseline="0" dirty="0" err="1" smtClean="0"/>
              <a:t>norton</a:t>
            </a:r>
            <a:r>
              <a:rPr lang="en-US" baseline="0" dirty="0" smtClean="0"/>
              <a:t> anthologies you read? Work goes into them? This kind of work.</a:t>
            </a:r>
          </a:p>
          <a:p>
            <a:r>
              <a:rPr lang="en-US" baseline="0" dirty="0" smtClean="0"/>
              <a:t>But they also play into the responsible aggregation of content like what we’ll be seeing today. The Archives you’ll be working with.</a:t>
            </a:r>
          </a:p>
          <a:p>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2</a:t>
            </a:fld>
            <a:endParaRPr lang="en-US"/>
          </a:p>
        </p:txBody>
      </p:sp>
    </p:spTree>
    <p:extLst>
      <p:ext uri="{BB962C8B-B14F-4D97-AF65-F5344CB8AC3E}">
        <p14:creationId xmlns:p14="http://schemas.microsoft.com/office/powerpoint/2010/main" val="8893089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last note on access. Open access </a:t>
            </a:r>
            <a:r>
              <a:rPr lang="en-US" dirty="0" err="1" smtClean="0"/>
              <a:t>vs</a:t>
            </a:r>
            <a:r>
              <a:rPr lang="en-US" baseline="0" dirty="0" smtClean="0"/>
              <a:t> </a:t>
            </a:r>
            <a:r>
              <a:rPr lang="en-US" baseline="0" dirty="0" err="1" smtClean="0"/>
              <a:t>paywall</a:t>
            </a:r>
            <a:r>
              <a:rPr lang="en-US" baseline="0" dirty="0" smtClean="0"/>
              <a:t>.</a:t>
            </a:r>
          </a:p>
          <a:p>
            <a:r>
              <a:rPr lang="en-US" baseline="0" dirty="0" smtClean="0"/>
              <a:t>You might try to determine what copyright restrictions are placed on the archive’s materials. How is the site funded? Is the library paying tens of thousands of dollars for you to access it?</a:t>
            </a:r>
            <a:br>
              <a:rPr lang="en-US" baseline="0" dirty="0" smtClean="0"/>
            </a:br>
            <a:r>
              <a:rPr lang="en-US" baseline="0" dirty="0" smtClean="0"/>
              <a:t>Won’t be able to find answers to all these questions, but they can help point you in good directions.</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20</a:t>
            </a:fld>
            <a:endParaRPr lang="en-US"/>
          </a:p>
        </p:txBody>
      </p:sp>
    </p:spTree>
    <p:extLst>
      <p:ext uri="{BB962C8B-B14F-4D97-AF65-F5344CB8AC3E}">
        <p14:creationId xmlns:p14="http://schemas.microsoft.com/office/powerpoint/2010/main" val="37023776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Really about hidden labor. </a:t>
            </a:r>
          </a:p>
          <a:p>
            <a:r>
              <a:rPr lang="en-US" dirty="0" smtClean="0"/>
              <a:t>Using</a:t>
            </a:r>
            <a:r>
              <a:rPr lang="en-US" baseline="0" dirty="0" smtClean="0"/>
              <a:t> these topics you can start to think more critically about the kinds of things you’re using on a </a:t>
            </a:r>
            <a:r>
              <a:rPr lang="en-US" baseline="0" smtClean="0"/>
              <a:t>regular basis.</a:t>
            </a:r>
            <a:endParaRPr lang="en-US"/>
          </a:p>
        </p:txBody>
      </p:sp>
      <p:sp>
        <p:nvSpPr>
          <p:cNvPr id="4" name="Slide Number Placeholder 3"/>
          <p:cNvSpPr>
            <a:spLocks noGrp="1"/>
          </p:cNvSpPr>
          <p:nvPr>
            <p:ph type="sldNum" sz="quarter" idx="10"/>
          </p:nvPr>
        </p:nvSpPr>
        <p:spPr/>
        <p:txBody>
          <a:bodyPr/>
          <a:lstStyle/>
          <a:p>
            <a:fld id="{9708F3C9-2241-C843-B34B-4B4D179959D7}" type="slidenum">
              <a:rPr lang="en-US" smtClean="0"/>
              <a:t>21</a:t>
            </a:fld>
            <a:endParaRPr lang="en-US"/>
          </a:p>
        </p:txBody>
      </p:sp>
    </p:spTree>
    <p:extLst>
      <p:ext uri="{BB962C8B-B14F-4D97-AF65-F5344CB8AC3E}">
        <p14:creationId xmlns:p14="http://schemas.microsoft.com/office/powerpoint/2010/main" val="11436055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elements that characterize</a:t>
            </a:r>
            <a:r>
              <a:rPr lang="en-US" baseline="0" dirty="0" smtClean="0"/>
              <a:t> a museum? Not quite the same thing as an archive, but we’ll use it as an approximation for the kinds of things that we’re interested in.</a:t>
            </a:r>
            <a:br>
              <a:rPr lang="en-US" baseline="0" dirty="0" smtClean="0"/>
            </a:br>
            <a:endParaRPr lang="en-US" baseline="0" dirty="0" smtClean="0"/>
          </a:p>
          <a:p>
            <a:r>
              <a:rPr lang="en-US" baseline="0" dirty="0" smtClean="0"/>
              <a:t>Try and point them towards –</a:t>
            </a:r>
          </a:p>
          <a:p>
            <a:r>
              <a:rPr lang="en-US" baseline="0" dirty="0" err="1" smtClean="0"/>
              <a:t>Curation</a:t>
            </a:r>
            <a:r>
              <a:rPr lang="en-US" baseline="0" dirty="0" smtClean="0"/>
              <a:t> – selecting what is important and highlighting it</a:t>
            </a:r>
          </a:p>
          <a:p>
            <a:r>
              <a:rPr lang="en-US" baseline="0" dirty="0" smtClean="0"/>
              <a:t>Preservation – maintaining the things that you’re looking at</a:t>
            </a:r>
          </a:p>
          <a:p>
            <a:r>
              <a:rPr lang="en-US" baseline="0" dirty="0" smtClean="0"/>
              <a:t>Education – outreach, etc.</a:t>
            </a:r>
          </a:p>
          <a:p>
            <a:r>
              <a:rPr lang="en-US" baseline="0" dirty="0" smtClean="0"/>
              <a:t>Access. </a:t>
            </a:r>
          </a:p>
        </p:txBody>
      </p:sp>
      <p:sp>
        <p:nvSpPr>
          <p:cNvPr id="4" name="Slide Number Placeholder 3"/>
          <p:cNvSpPr>
            <a:spLocks noGrp="1"/>
          </p:cNvSpPr>
          <p:nvPr>
            <p:ph type="sldNum" sz="quarter" idx="10"/>
          </p:nvPr>
        </p:nvSpPr>
        <p:spPr/>
        <p:txBody>
          <a:bodyPr/>
          <a:lstStyle/>
          <a:p>
            <a:fld id="{9708F3C9-2241-C843-B34B-4B4D179959D7}" type="slidenum">
              <a:rPr lang="en-US" smtClean="0"/>
              <a:t>3</a:t>
            </a:fld>
            <a:endParaRPr lang="en-US"/>
          </a:p>
        </p:txBody>
      </p:sp>
    </p:spTree>
    <p:extLst>
      <p:ext uri="{BB962C8B-B14F-4D97-AF65-F5344CB8AC3E}">
        <p14:creationId xmlns:p14="http://schemas.microsoft.com/office/powerpoint/2010/main" val="1686183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few distinctions.</a:t>
            </a:r>
            <a:r>
              <a:rPr lang="en-US" baseline="0" dirty="0" smtClean="0"/>
              <a:t> </a:t>
            </a:r>
          </a:p>
          <a:p>
            <a:r>
              <a:rPr lang="en-US" baseline="0" dirty="0" smtClean="0"/>
              <a:t>Simply digitizing something does not make it an archive.</a:t>
            </a:r>
          </a:p>
          <a:p>
            <a:r>
              <a:rPr lang="en-US" baseline="0" dirty="0" smtClean="0"/>
              <a:t>Digital collections – a subscription to a journal, say. Can go away! What if your library stops subscribing to it.</a:t>
            </a:r>
          </a:p>
          <a:p>
            <a:r>
              <a:rPr lang="en-US" baseline="0" dirty="0" smtClean="0"/>
              <a:t>A digital archive is more permanent and entails long-term preservation plans. Guiding questions: how can these materials be presented in the best possible way for the longest time possible?</a:t>
            </a:r>
          </a:p>
        </p:txBody>
      </p:sp>
      <p:sp>
        <p:nvSpPr>
          <p:cNvPr id="4" name="Slide Number Placeholder 3"/>
          <p:cNvSpPr>
            <a:spLocks noGrp="1"/>
          </p:cNvSpPr>
          <p:nvPr>
            <p:ph type="sldNum" sz="quarter" idx="10"/>
          </p:nvPr>
        </p:nvSpPr>
        <p:spPr/>
        <p:txBody>
          <a:bodyPr/>
          <a:lstStyle/>
          <a:p>
            <a:fld id="{9708F3C9-2241-C843-B34B-4B4D179959D7}" type="slidenum">
              <a:rPr lang="en-US" smtClean="0"/>
              <a:t>4</a:t>
            </a:fld>
            <a:endParaRPr lang="en-US"/>
          </a:p>
        </p:txBody>
      </p:sp>
    </p:spTree>
    <p:extLst>
      <p:ext uri="{BB962C8B-B14F-4D97-AF65-F5344CB8AC3E}">
        <p14:creationId xmlns:p14="http://schemas.microsoft.com/office/powerpoint/2010/main" val="295456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you’re looking at your archives, you should be thinking about these categories. </a:t>
            </a:r>
          </a:p>
          <a:p>
            <a:r>
              <a:rPr lang="en-US" dirty="0" smtClean="0"/>
              <a:t>How do the sites you’re working with reflect different types of </a:t>
            </a:r>
            <a:r>
              <a:rPr lang="en-US" dirty="0" err="1" smtClean="0"/>
              <a:t>curation</a:t>
            </a:r>
            <a:r>
              <a:rPr lang="en-US" dirty="0" smtClean="0"/>
              <a:t>? Here are some ways.</a:t>
            </a:r>
          </a:p>
          <a:p>
            <a:r>
              <a:rPr lang="en-US" dirty="0" smtClean="0"/>
              <a:t>Think about web design.</a:t>
            </a:r>
          </a:p>
          <a:p>
            <a:r>
              <a:rPr lang="en-US" dirty="0" smtClean="0"/>
              <a:t>Think about metadata.</a:t>
            </a:r>
            <a:r>
              <a:rPr lang="en-US" baseline="0" dirty="0" smtClean="0"/>
              <a:t> Each of them reflect different priorities. Do we remember what metadata means?</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5</a:t>
            </a:fld>
            <a:endParaRPr lang="en-US"/>
          </a:p>
        </p:txBody>
      </p:sp>
    </p:spTree>
    <p:extLst>
      <p:ext uri="{BB962C8B-B14F-4D97-AF65-F5344CB8AC3E}">
        <p14:creationId xmlns:p14="http://schemas.microsoft.com/office/powerpoint/2010/main" val="2716782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example. Might</a:t>
            </a:r>
            <a:r>
              <a:rPr lang="en-US" baseline="0" dirty="0" smtClean="0"/>
              <a:t> not think you can identify these elements, but take a look!</a:t>
            </a:r>
            <a:endParaRPr lang="en-US" dirty="0" smtClean="0"/>
          </a:p>
          <a:p>
            <a:r>
              <a:rPr lang="en-US" dirty="0" smtClean="0"/>
              <a:t>What is this site about?</a:t>
            </a:r>
            <a:br>
              <a:rPr lang="en-US" dirty="0" smtClean="0"/>
            </a:br>
            <a:r>
              <a:rPr lang="en-US" dirty="0" smtClean="0"/>
              <a:t>How does it reflect</a:t>
            </a:r>
            <a:r>
              <a:rPr lang="en-US" baseline="0" dirty="0" smtClean="0"/>
              <a:t> what its priorities are?</a:t>
            </a:r>
          </a:p>
          <a:p>
            <a:r>
              <a:rPr lang="en-US" baseline="0" dirty="0" smtClean="0"/>
              <a:t>Might be useful to work from bad to good.</a:t>
            </a:r>
            <a:br>
              <a:rPr lang="en-US" baseline="0" dirty="0" smtClean="0"/>
            </a:br>
            <a:r>
              <a:rPr lang="en-US" baseline="0" dirty="0" smtClean="0"/>
              <a:t>Push towards:</a:t>
            </a:r>
          </a:p>
          <a:p>
            <a:r>
              <a:rPr lang="en-US" baseline="0" dirty="0" smtClean="0"/>
              <a:t>Information hierarchies, categories, links, images, etc. </a:t>
            </a:r>
            <a:br>
              <a:rPr lang="en-US" baseline="0" dirty="0" smtClean="0"/>
            </a:br>
            <a:r>
              <a:rPr lang="en-US" baseline="0" dirty="0" smtClean="0"/>
              <a:t>Aesthetics reflect the things that the archive finds important</a:t>
            </a:r>
          </a:p>
          <a:p>
            <a:r>
              <a:rPr lang="en-US" baseline="0" dirty="0" smtClean="0"/>
              <a:t>This is a glut of information as an attempt to provide information. Does it work?</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6</a:t>
            </a:fld>
            <a:endParaRPr lang="en-US"/>
          </a:p>
        </p:txBody>
      </p:sp>
    </p:spTree>
    <p:extLst>
      <p:ext uri="{BB962C8B-B14F-4D97-AF65-F5344CB8AC3E}">
        <p14:creationId xmlns:p14="http://schemas.microsoft.com/office/powerpoint/2010/main" val="4124430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 this site?</a:t>
            </a:r>
            <a:r>
              <a:rPr lang="en-US" baseline="0" dirty="0" smtClean="0"/>
              <a:t> Even without any real description of the site, what do we know about the project?</a:t>
            </a:r>
          </a:p>
          <a:p>
            <a:r>
              <a:rPr lang="en-US" baseline="0" dirty="0" smtClean="0"/>
              <a:t>1. It’s interested in women</a:t>
            </a:r>
          </a:p>
          <a:p>
            <a:r>
              <a:rPr lang="en-US" baseline="0" dirty="0" smtClean="0"/>
              <a:t>2. </a:t>
            </a:r>
            <a:r>
              <a:rPr lang="en-US" baseline="0" dirty="0" err="1" smtClean="0"/>
              <a:t>Insterested</a:t>
            </a:r>
            <a:r>
              <a:rPr lang="en-US" baseline="0" dirty="0" smtClean="0"/>
              <a:t> in stories about women.</a:t>
            </a:r>
          </a:p>
          <a:p>
            <a:r>
              <a:rPr lang="en-US" baseline="0" dirty="0" smtClean="0"/>
              <a:t>3. Featured suggests </a:t>
            </a:r>
            <a:r>
              <a:rPr lang="en-US" baseline="0" dirty="0" err="1" smtClean="0"/>
              <a:t>curation</a:t>
            </a:r>
            <a:endParaRPr lang="en-US" baseline="0" dirty="0" smtClean="0"/>
          </a:p>
          <a:p>
            <a:r>
              <a:rPr lang="en-US" baseline="0" dirty="0" smtClean="0"/>
              <a:t>4. Browsing suggests a lot of information. </a:t>
            </a:r>
          </a:p>
          <a:p>
            <a:r>
              <a:rPr lang="en-US" baseline="0" dirty="0" smtClean="0"/>
              <a:t>5. Can browse and search</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7</a:t>
            </a:fld>
            <a:endParaRPr lang="en-US"/>
          </a:p>
        </p:txBody>
      </p:sp>
    </p:spTree>
    <p:extLst>
      <p:ext uri="{BB962C8B-B14F-4D97-AF65-F5344CB8AC3E}">
        <p14:creationId xmlns:p14="http://schemas.microsoft.com/office/powerpoint/2010/main" val="3067425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see if we look at the actual text that we’re</a:t>
            </a:r>
            <a:r>
              <a:rPr lang="en-US" baseline="0" dirty="0" smtClean="0"/>
              <a:t> on the money. It’s a project that is interested in recovering histories of </a:t>
            </a:r>
            <a:r>
              <a:rPr lang="en-US" baseline="0" dirty="0" err="1" smtClean="0"/>
              <a:t>lifewriting</a:t>
            </a:r>
            <a:r>
              <a:rPr lang="en-US" baseline="0" dirty="0" smtClean="0"/>
              <a:t> about women as means of recreating an archive that they see as lacking.</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8</a:t>
            </a:fld>
            <a:endParaRPr lang="en-US"/>
          </a:p>
        </p:txBody>
      </p:sp>
    </p:spTree>
    <p:extLst>
      <p:ext uri="{BB962C8B-B14F-4D97-AF65-F5344CB8AC3E}">
        <p14:creationId xmlns:p14="http://schemas.microsoft.com/office/powerpoint/2010/main" val="3067425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thing on the right could be said to fulfill a lot of the same functions as a museum/archive.</a:t>
            </a:r>
            <a:r>
              <a:rPr lang="en-US" baseline="0" dirty="0" smtClean="0"/>
              <a:t> They both collect things, preserve them from the elements, and provide access to them. How does it differ?</a:t>
            </a:r>
          </a:p>
          <a:p>
            <a:r>
              <a:rPr lang="en-US" baseline="0" dirty="0" smtClean="0"/>
              <a:t>Organization </a:t>
            </a:r>
          </a:p>
          <a:p>
            <a:r>
              <a:rPr lang="en-US" baseline="0" dirty="0" smtClean="0"/>
              <a:t>audience</a:t>
            </a:r>
          </a:p>
          <a:p>
            <a:r>
              <a:rPr lang="en-US" dirty="0" smtClean="0"/>
              <a:t>Maintenance</a:t>
            </a:r>
          </a:p>
          <a:p>
            <a:r>
              <a:rPr lang="en-US" dirty="0" smtClean="0"/>
              <a:t>Access</a:t>
            </a:r>
          </a:p>
          <a:p>
            <a:r>
              <a:rPr lang="en-US" dirty="0" smtClean="0"/>
              <a:t>Free</a:t>
            </a:r>
            <a:r>
              <a:rPr lang="en-US" baseline="0" dirty="0" smtClean="0"/>
              <a:t> </a:t>
            </a:r>
            <a:r>
              <a:rPr lang="en-US" baseline="0" dirty="0" err="1" smtClean="0"/>
              <a:t>vs</a:t>
            </a:r>
            <a:r>
              <a:rPr lang="en-US" baseline="0" dirty="0" smtClean="0"/>
              <a:t> not</a:t>
            </a:r>
            <a:endParaRPr lang="en-US" dirty="0"/>
          </a:p>
        </p:txBody>
      </p:sp>
      <p:sp>
        <p:nvSpPr>
          <p:cNvPr id="4" name="Slide Number Placeholder 3"/>
          <p:cNvSpPr>
            <a:spLocks noGrp="1"/>
          </p:cNvSpPr>
          <p:nvPr>
            <p:ph type="sldNum" sz="quarter" idx="10"/>
          </p:nvPr>
        </p:nvSpPr>
        <p:spPr/>
        <p:txBody>
          <a:bodyPr/>
          <a:lstStyle/>
          <a:p>
            <a:fld id="{9708F3C9-2241-C843-B34B-4B4D179959D7}" type="slidenum">
              <a:rPr lang="en-US" smtClean="0"/>
              <a:t>9</a:t>
            </a:fld>
            <a:endParaRPr lang="en-US"/>
          </a:p>
        </p:txBody>
      </p:sp>
    </p:spTree>
    <p:extLst>
      <p:ext uri="{BB962C8B-B14F-4D97-AF65-F5344CB8AC3E}">
        <p14:creationId xmlns:p14="http://schemas.microsoft.com/office/powerpoint/2010/main" val="449501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89A24A4-DD37-7449-89D2-80235253C1F3}" type="datetimeFigureOut">
              <a:rPr lang="en-US" smtClean="0"/>
              <a:t>10/7/16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37161916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A24A4-DD37-7449-89D2-80235253C1F3}" type="datetimeFigureOut">
              <a:rPr lang="en-US" smtClean="0"/>
              <a:t>10/7/16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2740706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A24A4-DD37-7449-89D2-80235253C1F3}" type="datetimeFigureOut">
              <a:rPr lang="en-US" smtClean="0"/>
              <a:t>10/7/16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1978178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A24A4-DD37-7449-89D2-80235253C1F3}" type="datetimeFigureOut">
              <a:rPr lang="en-US" smtClean="0"/>
              <a:t>10/7/16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34980185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89A24A4-DD37-7449-89D2-80235253C1F3}" type="datetimeFigureOut">
              <a:rPr lang="en-US" smtClean="0"/>
              <a:t>10/7/16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3834197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89A24A4-DD37-7449-89D2-80235253C1F3}" type="datetimeFigureOut">
              <a:rPr lang="en-US" smtClean="0"/>
              <a:t>10/7/16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4234798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89A24A4-DD37-7449-89D2-80235253C1F3}" type="datetimeFigureOut">
              <a:rPr lang="en-US" smtClean="0"/>
              <a:t>10/7/16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3023340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89A24A4-DD37-7449-89D2-80235253C1F3}" type="datetimeFigureOut">
              <a:rPr lang="en-US" smtClean="0"/>
              <a:t>10/7/16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286597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9A24A4-DD37-7449-89D2-80235253C1F3}" type="datetimeFigureOut">
              <a:rPr lang="en-US" smtClean="0"/>
              <a:t>10/7/16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2419343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89A24A4-DD37-7449-89D2-80235253C1F3}" type="datetimeFigureOut">
              <a:rPr lang="en-US" smtClean="0"/>
              <a:t>10/7/16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3701576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89A24A4-DD37-7449-89D2-80235253C1F3}" type="datetimeFigureOut">
              <a:rPr lang="en-US" smtClean="0"/>
              <a:t>10/7/16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1F353C-6417-104A-ADDB-0F16F924A4D3}" type="slidenum">
              <a:rPr lang="en-US" smtClean="0"/>
              <a:t>‹#›</a:t>
            </a:fld>
            <a:endParaRPr lang="en-US"/>
          </a:p>
        </p:txBody>
      </p:sp>
    </p:spTree>
    <p:extLst>
      <p:ext uri="{BB962C8B-B14F-4D97-AF65-F5344CB8AC3E}">
        <p14:creationId xmlns:p14="http://schemas.microsoft.com/office/powerpoint/2010/main" val="118723671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9A24A4-DD37-7449-89D2-80235253C1F3}" type="datetimeFigureOut">
              <a:rPr lang="en-US" smtClean="0"/>
              <a:t>10/7/16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1F353C-6417-104A-ADDB-0F16F924A4D3}" type="slidenum">
              <a:rPr lang="en-US" smtClean="0"/>
              <a:t>‹#›</a:t>
            </a:fld>
            <a:endParaRPr lang="en-US"/>
          </a:p>
        </p:txBody>
      </p:sp>
    </p:spTree>
    <p:extLst>
      <p:ext uri="{BB962C8B-B14F-4D97-AF65-F5344CB8AC3E}">
        <p14:creationId xmlns:p14="http://schemas.microsoft.com/office/powerpoint/2010/main" val="815242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1.png"/><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Digital Archives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3953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algn="ctr"/>
            <a:r>
              <a:rPr lang="en-US" sz="2800" dirty="0" smtClean="0"/>
              <a:t>Museum</a:t>
            </a:r>
            <a:endParaRPr lang="en-US" sz="2800" dirty="0"/>
          </a:p>
        </p:txBody>
      </p:sp>
      <p:sp>
        <p:nvSpPr>
          <p:cNvPr id="4" name="Content Placeholder 3"/>
          <p:cNvSpPr>
            <a:spLocks noGrp="1"/>
          </p:cNvSpPr>
          <p:nvPr>
            <p:ph sz="half" idx="2"/>
          </p:nvPr>
        </p:nvSpPr>
        <p:spPr/>
        <p:txBody>
          <a:bodyPr>
            <a:normAutofit/>
          </a:bodyPr>
          <a:lstStyle/>
          <a:p>
            <a:r>
              <a:rPr lang="en-US" dirty="0" smtClean="0"/>
              <a:t>Organized</a:t>
            </a:r>
          </a:p>
          <a:p>
            <a:r>
              <a:rPr lang="en-US" dirty="0" smtClean="0"/>
              <a:t>Wide audience</a:t>
            </a:r>
          </a:p>
          <a:p>
            <a:r>
              <a:rPr lang="en-US" dirty="0" smtClean="0"/>
              <a:t>Clearly Maintained</a:t>
            </a:r>
          </a:p>
          <a:p>
            <a:r>
              <a:rPr lang="en-US" dirty="0" smtClean="0"/>
              <a:t>Educational</a:t>
            </a:r>
          </a:p>
          <a:p>
            <a:r>
              <a:rPr lang="en-US" dirty="0" smtClean="0"/>
              <a:t>(Sometimes?) Free</a:t>
            </a:r>
            <a:endParaRPr lang="en-US" dirty="0"/>
          </a:p>
        </p:txBody>
      </p:sp>
      <p:sp>
        <p:nvSpPr>
          <p:cNvPr id="5" name="Text Placeholder 4"/>
          <p:cNvSpPr>
            <a:spLocks noGrp="1"/>
          </p:cNvSpPr>
          <p:nvPr>
            <p:ph type="body" sz="quarter" idx="3"/>
          </p:nvPr>
        </p:nvSpPr>
        <p:spPr/>
        <p:txBody>
          <a:bodyPr>
            <a:normAutofit/>
          </a:bodyPr>
          <a:lstStyle/>
          <a:p>
            <a:pPr algn="ctr"/>
            <a:r>
              <a:rPr lang="en-US" sz="2800" dirty="0" smtClean="0"/>
              <a:t>Shed</a:t>
            </a:r>
            <a:endParaRPr lang="en-US" sz="2800" dirty="0"/>
          </a:p>
        </p:txBody>
      </p:sp>
      <p:sp>
        <p:nvSpPr>
          <p:cNvPr id="6" name="Content Placeholder 5"/>
          <p:cNvSpPr>
            <a:spLocks noGrp="1"/>
          </p:cNvSpPr>
          <p:nvPr>
            <p:ph sz="quarter" idx="4"/>
          </p:nvPr>
        </p:nvSpPr>
        <p:spPr/>
        <p:txBody>
          <a:bodyPr>
            <a:normAutofit/>
          </a:bodyPr>
          <a:lstStyle/>
          <a:p>
            <a:r>
              <a:rPr lang="en-US" dirty="0" smtClean="0"/>
              <a:t>Disorganized  </a:t>
            </a:r>
          </a:p>
          <a:p>
            <a:r>
              <a:rPr lang="en-US" dirty="0" smtClean="0"/>
              <a:t>Audience of one</a:t>
            </a:r>
          </a:p>
          <a:p>
            <a:r>
              <a:rPr lang="en-US" dirty="0" smtClean="0"/>
              <a:t>Not maintained</a:t>
            </a:r>
          </a:p>
          <a:p>
            <a:r>
              <a:rPr lang="en-US" dirty="0"/>
              <a:t>	</a:t>
            </a:r>
            <a:r>
              <a:rPr lang="en-US" dirty="0" smtClean="0"/>
              <a:t>Functional</a:t>
            </a:r>
          </a:p>
          <a:p>
            <a:r>
              <a:rPr lang="en-US" dirty="0" smtClean="0"/>
              <a:t>Free</a:t>
            </a:r>
            <a:endParaRPr lang="en-US" dirty="0"/>
          </a:p>
        </p:txBody>
      </p:sp>
    </p:spTree>
    <p:extLst>
      <p:ext uri="{BB962C8B-B14F-4D97-AF65-F5344CB8AC3E}">
        <p14:creationId xmlns:p14="http://schemas.microsoft.com/office/powerpoint/2010/main" val="794837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pic>
        <p:nvPicPr>
          <p:cNvPr id="10" name="Picture 9"/>
          <p:cNvPicPr>
            <a:picLocks noChangeAspect="1"/>
          </p:cNvPicPr>
          <p:nvPr/>
        </p:nvPicPr>
        <p:blipFill>
          <a:blip r:embed="rId3"/>
          <a:stretch>
            <a:fillRect/>
          </a:stretch>
        </p:blipFill>
        <p:spPr>
          <a:xfrm>
            <a:off x="1143000" y="0"/>
            <a:ext cx="6858000" cy="6858000"/>
          </a:xfrm>
          <a:prstGeom prst="rect">
            <a:avLst/>
          </a:prstGeom>
        </p:spPr>
      </p:pic>
    </p:spTree>
    <p:extLst>
      <p:ext uri="{BB962C8B-B14F-4D97-AF65-F5344CB8AC3E}">
        <p14:creationId xmlns:p14="http://schemas.microsoft.com/office/powerpoint/2010/main" val="4170708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Archives Contain Metadata</a:t>
            </a:r>
            <a:endParaRPr lang="en-US" dirty="0"/>
          </a:p>
        </p:txBody>
      </p:sp>
      <p:sp>
        <p:nvSpPr>
          <p:cNvPr id="7" name="Content Placeholder 6"/>
          <p:cNvSpPr>
            <a:spLocks noGrp="1"/>
          </p:cNvSpPr>
          <p:nvPr>
            <p:ph idx="1"/>
          </p:nvPr>
        </p:nvSpPr>
        <p:spPr/>
        <p:txBody>
          <a:bodyPr/>
          <a:lstStyle/>
          <a:p>
            <a:r>
              <a:rPr lang="en-US" dirty="0" err="1" smtClean="0"/>
              <a:t>Metatdata</a:t>
            </a:r>
            <a:r>
              <a:rPr lang="en-US" dirty="0" smtClean="0"/>
              <a:t>: data about data</a:t>
            </a:r>
          </a:p>
          <a:p>
            <a:r>
              <a:rPr lang="en-US" dirty="0" smtClean="0"/>
              <a:t>Brandon is the object. </a:t>
            </a:r>
          </a:p>
          <a:p>
            <a:r>
              <a:rPr lang="en-US" dirty="0" smtClean="0"/>
              <a:t>By giving him metadata we can archive him in a database of persons.</a:t>
            </a:r>
          </a:p>
          <a:p>
            <a:r>
              <a:rPr lang="en-US" dirty="0" smtClean="0"/>
              <a:t>Not the only element of archiving, but an important part.</a:t>
            </a:r>
          </a:p>
          <a:p>
            <a:endParaRPr lang="en-US" dirty="0" smtClean="0"/>
          </a:p>
        </p:txBody>
      </p:sp>
    </p:spTree>
    <p:extLst>
      <p:ext uri="{BB962C8B-B14F-4D97-AF65-F5344CB8AC3E}">
        <p14:creationId xmlns:p14="http://schemas.microsoft.com/office/powerpoint/2010/main" val="745429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pic>
        <p:nvPicPr>
          <p:cNvPr id="10" name="Picture 9"/>
          <p:cNvPicPr>
            <a:picLocks noChangeAspect="1"/>
          </p:cNvPicPr>
          <p:nvPr/>
        </p:nvPicPr>
        <p:blipFill>
          <a:blip r:embed="rId3"/>
          <a:stretch>
            <a:fillRect/>
          </a:stretch>
        </p:blipFill>
        <p:spPr>
          <a:xfrm>
            <a:off x="1143000" y="0"/>
            <a:ext cx="6858000" cy="6858000"/>
          </a:xfrm>
          <a:prstGeom prst="rect">
            <a:avLst/>
          </a:prstGeom>
        </p:spPr>
      </p:pic>
    </p:spTree>
    <p:extLst>
      <p:ext uri="{BB962C8B-B14F-4D97-AF65-F5344CB8AC3E}">
        <p14:creationId xmlns:p14="http://schemas.microsoft.com/office/powerpoint/2010/main" val="2151663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for our Person</a:t>
            </a:r>
            <a:endParaRPr lang="en-US" dirty="0"/>
          </a:p>
        </p:txBody>
      </p:sp>
      <p:sp>
        <p:nvSpPr>
          <p:cNvPr id="3" name="Content Placeholder 2"/>
          <p:cNvSpPr>
            <a:spLocks noGrp="1"/>
          </p:cNvSpPr>
          <p:nvPr>
            <p:ph idx="1"/>
          </p:nvPr>
        </p:nvSpPr>
        <p:spPr/>
        <p:txBody>
          <a:bodyPr/>
          <a:lstStyle/>
          <a:p>
            <a:r>
              <a:rPr lang="en-US" dirty="0" smtClean="0"/>
              <a:t>Id: 1111</a:t>
            </a:r>
          </a:p>
          <a:p>
            <a:r>
              <a:rPr lang="en-US" dirty="0" smtClean="0"/>
              <a:t>Name</a:t>
            </a:r>
            <a:r>
              <a:rPr lang="en-US" dirty="0"/>
              <a:t>: Brandon Walsh</a:t>
            </a:r>
          </a:p>
          <a:p>
            <a:r>
              <a:rPr lang="en-US" dirty="0"/>
              <a:t>Height: 12 Feet </a:t>
            </a:r>
            <a:r>
              <a:rPr lang="en-US" dirty="0" smtClean="0"/>
              <a:t>Tall</a:t>
            </a:r>
          </a:p>
          <a:p>
            <a:r>
              <a:rPr lang="en-US" dirty="0" smtClean="0"/>
              <a:t>Face: </a:t>
            </a:r>
            <a:r>
              <a:rPr lang="en-US" dirty="0" err="1" smtClean="0"/>
              <a:t>Pearish</a:t>
            </a:r>
            <a:endParaRPr lang="en-US" dirty="0" smtClean="0"/>
          </a:p>
          <a:p>
            <a:r>
              <a:rPr lang="en-US" dirty="0" smtClean="0"/>
              <a:t>Photo:</a:t>
            </a:r>
            <a:endParaRPr lang="en-US" dirty="0"/>
          </a:p>
        </p:txBody>
      </p:sp>
      <p:pic>
        <p:nvPicPr>
          <p:cNvPr id="4" name="Picture 3"/>
          <p:cNvPicPr>
            <a:picLocks noChangeAspect="1"/>
          </p:cNvPicPr>
          <p:nvPr/>
        </p:nvPicPr>
        <p:blipFill>
          <a:blip r:embed="rId3"/>
          <a:stretch>
            <a:fillRect/>
          </a:stretch>
        </p:blipFill>
        <p:spPr>
          <a:xfrm>
            <a:off x="2279858" y="4111040"/>
            <a:ext cx="2613268" cy="2613268"/>
          </a:xfrm>
          <a:prstGeom prst="rect">
            <a:avLst/>
          </a:prstGeom>
        </p:spPr>
      </p:pic>
    </p:spTree>
    <p:extLst>
      <p:ext uri="{BB962C8B-B14F-4D97-AF65-F5344CB8AC3E}">
        <p14:creationId xmlns:p14="http://schemas.microsoft.com/office/powerpoint/2010/main" val="3133541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Cont.</a:t>
            </a:r>
            <a:endParaRPr lang="en-US" dirty="0"/>
          </a:p>
        </p:txBody>
      </p:sp>
      <p:sp>
        <p:nvSpPr>
          <p:cNvPr id="3" name="Content Placeholder 2"/>
          <p:cNvSpPr>
            <a:spLocks noGrp="1"/>
          </p:cNvSpPr>
          <p:nvPr>
            <p:ph idx="1"/>
          </p:nvPr>
        </p:nvSpPr>
        <p:spPr/>
        <p:txBody>
          <a:bodyPr/>
          <a:lstStyle/>
          <a:p>
            <a:r>
              <a:rPr lang="en-US" dirty="0" smtClean="0"/>
              <a:t>Metadata is an interpretive decision.</a:t>
            </a:r>
          </a:p>
          <a:p>
            <a:r>
              <a:rPr lang="en-US" dirty="0" smtClean="0"/>
              <a:t>Why doesn’t this search for</a:t>
            </a:r>
          </a:p>
          <a:p>
            <a:pPr marL="0" indent="0">
              <a:buNone/>
            </a:pPr>
            <a:r>
              <a:rPr lang="en-US" dirty="0" smtClean="0"/>
              <a:t>    “Brandon Walsh”</a:t>
            </a:r>
          </a:p>
          <a:p>
            <a:pPr marL="0" indent="0">
              <a:buNone/>
            </a:pPr>
            <a:r>
              <a:rPr lang="en-US" dirty="0"/>
              <a:t> </a:t>
            </a:r>
            <a:r>
              <a:rPr lang="en-US" dirty="0" smtClean="0"/>
              <a:t>   make sense?</a:t>
            </a:r>
          </a:p>
          <a:p>
            <a:r>
              <a:rPr lang="en-US" dirty="0" smtClean="0"/>
              <a:t>Looking at metadata for an</a:t>
            </a:r>
          </a:p>
          <a:p>
            <a:pPr marL="0" indent="0">
              <a:buNone/>
            </a:pPr>
            <a:r>
              <a:rPr lang="en-US" dirty="0"/>
              <a:t> </a:t>
            </a:r>
            <a:r>
              <a:rPr lang="en-US" dirty="0" smtClean="0"/>
              <a:t>   archive can tell you about it.</a:t>
            </a:r>
          </a:p>
          <a:p>
            <a:endParaRPr lang="en-US" dirty="0"/>
          </a:p>
        </p:txBody>
      </p:sp>
      <p:pic>
        <p:nvPicPr>
          <p:cNvPr id="4" name="Picture 3"/>
          <p:cNvPicPr>
            <a:picLocks noChangeAspect="1"/>
          </p:cNvPicPr>
          <p:nvPr/>
        </p:nvPicPr>
        <p:blipFill>
          <a:blip r:embed="rId3"/>
          <a:stretch>
            <a:fillRect/>
          </a:stretch>
        </p:blipFill>
        <p:spPr>
          <a:xfrm>
            <a:off x="5747407" y="2222635"/>
            <a:ext cx="2446932" cy="4083884"/>
          </a:xfrm>
          <a:prstGeom prst="rect">
            <a:avLst/>
          </a:prstGeom>
        </p:spPr>
      </p:pic>
    </p:spTree>
    <p:extLst>
      <p:ext uri="{BB962C8B-B14F-4D97-AF65-F5344CB8AC3E}">
        <p14:creationId xmlns:p14="http://schemas.microsoft.com/office/powerpoint/2010/main" val="2463311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Preservation</a:t>
            </a:r>
            <a:endParaRPr lang="en-US" dirty="0"/>
          </a:p>
        </p:txBody>
      </p:sp>
      <p:sp>
        <p:nvSpPr>
          <p:cNvPr id="7" name="Content Placeholder 6"/>
          <p:cNvSpPr>
            <a:spLocks noGrp="1"/>
          </p:cNvSpPr>
          <p:nvPr>
            <p:ph idx="1"/>
          </p:nvPr>
        </p:nvSpPr>
        <p:spPr/>
        <p:txBody>
          <a:bodyPr/>
          <a:lstStyle/>
          <a:p>
            <a:r>
              <a:rPr lang="en-US" dirty="0" smtClean="0"/>
              <a:t>Material concerns: servers need to be maintained. </a:t>
            </a:r>
          </a:p>
          <a:p>
            <a:r>
              <a:rPr lang="en-US" dirty="0" smtClean="0"/>
              <a:t>Redundancy: backups on backups on backups</a:t>
            </a:r>
          </a:p>
          <a:p>
            <a:r>
              <a:rPr lang="en-US" dirty="0"/>
              <a:t>Changing software standards: have any of you had an app that stopped running after updating your computer?</a:t>
            </a:r>
          </a:p>
          <a:p>
            <a:pPr marL="0" indent="0">
              <a:buNone/>
            </a:pPr>
            <a:endParaRPr lang="en-US" dirty="0"/>
          </a:p>
        </p:txBody>
      </p:sp>
    </p:spTree>
    <p:extLst>
      <p:ext uri="{BB962C8B-B14F-4D97-AF65-F5344CB8AC3E}">
        <p14:creationId xmlns:p14="http://schemas.microsoft.com/office/powerpoint/2010/main" val="2721034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a:t>
            </a:r>
            <a:endParaRPr lang="en-US" dirty="0"/>
          </a:p>
        </p:txBody>
      </p:sp>
      <p:sp>
        <p:nvSpPr>
          <p:cNvPr id="3" name="Content Placeholder 2"/>
          <p:cNvSpPr>
            <a:spLocks noGrp="1"/>
          </p:cNvSpPr>
          <p:nvPr>
            <p:ph idx="1"/>
          </p:nvPr>
        </p:nvSpPr>
        <p:spPr/>
        <p:txBody>
          <a:bodyPr/>
          <a:lstStyle/>
          <a:p>
            <a:r>
              <a:rPr lang="en-US" dirty="0" smtClean="0"/>
              <a:t>Just like TEI was a standard, there are metadata standards: Dublin Core, MARC, etc.</a:t>
            </a:r>
          </a:p>
          <a:p>
            <a:r>
              <a:rPr lang="en-US" dirty="0" smtClean="0"/>
              <a:t>These ensure that your work is interoperable with that of other researchers around the world.</a:t>
            </a:r>
          </a:p>
          <a:p>
            <a:r>
              <a:rPr lang="en-US" dirty="0" smtClean="0"/>
              <a:t>But they’re all slightly different.</a:t>
            </a:r>
            <a:endParaRPr lang="en-US" dirty="0"/>
          </a:p>
        </p:txBody>
      </p:sp>
    </p:spTree>
    <p:extLst>
      <p:ext uri="{BB962C8B-B14F-4D97-AF65-F5344CB8AC3E}">
        <p14:creationId xmlns:p14="http://schemas.microsoft.com/office/powerpoint/2010/main" val="489058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Metadata Variations</a:t>
            </a:r>
            <a:endParaRPr lang="en-US" dirty="0"/>
          </a:p>
        </p:txBody>
      </p:sp>
      <p:sp>
        <p:nvSpPr>
          <p:cNvPr id="3" name="Content Placeholder 2"/>
          <p:cNvSpPr>
            <a:spLocks noGrp="1"/>
          </p:cNvSpPr>
          <p:nvPr>
            <p:ph idx="1"/>
          </p:nvPr>
        </p:nvSpPr>
        <p:spPr/>
        <p:txBody>
          <a:bodyPr/>
          <a:lstStyle/>
          <a:p>
            <a:r>
              <a:rPr lang="en-US" dirty="0" smtClean="0"/>
              <a:t>Brandon</a:t>
            </a:r>
          </a:p>
          <a:p>
            <a:r>
              <a:rPr lang="en-US" dirty="0" smtClean="0"/>
              <a:t>Brandon Walsh</a:t>
            </a:r>
          </a:p>
          <a:p>
            <a:r>
              <a:rPr lang="en-US" dirty="0" smtClean="0"/>
              <a:t>Walsh, Brandon</a:t>
            </a:r>
          </a:p>
          <a:p>
            <a:r>
              <a:rPr lang="en-US" dirty="0" smtClean="0"/>
              <a:t>Brandon M. Walsh</a:t>
            </a:r>
          </a:p>
          <a:p>
            <a:r>
              <a:rPr lang="en-US" dirty="0" smtClean="0"/>
              <a:t>Brandon Michael Walsh</a:t>
            </a:r>
          </a:p>
          <a:p>
            <a:r>
              <a:rPr lang="en-US" dirty="0" smtClean="0"/>
              <a:t>BMW</a:t>
            </a:r>
          </a:p>
          <a:p>
            <a:r>
              <a:rPr lang="en-US" dirty="0" smtClean="0"/>
              <a:t>B. Walsh</a:t>
            </a:r>
            <a:endParaRPr lang="en-US" dirty="0"/>
          </a:p>
        </p:txBody>
      </p:sp>
    </p:spTree>
    <p:extLst>
      <p:ext uri="{BB962C8B-B14F-4D97-AF65-F5344CB8AC3E}">
        <p14:creationId xmlns:p14="http://schemas.microsoft.com/office/powerpoint/2010/main" val="2116451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a:t>
            </a:r>
            <a:endParaRPr lang="en-US" dirty="0"/>
          </a:p>
        </p:txBody>
      </p:sp>
      <p:sp>
        <p:nvSpPr>
          <p:cNvPr id="3" name="Content Placeholder 2"/>
          <p:cNvSpPr>
            <a:spLocks noGrp="1"/>
          </p:cNvSpPr>
          <p:nvPr>
            <p:ph idx="1"/>
          </p:nvPr>
        </p:nvSpPr>
        <p:spPr/>
        <p:txBody>
          <a:bodyPr/>
          <a:lstStyle/>
          <a:p>
            <a:r>
              <a:rPr lang="en-US" dirty="0"/>
              <a:t>Aura: </a:t>
            </a:r>
            <a:r>
              <a:rPr lang="en-US" dirty="0" smtClean="0"/>
              <a:t>the unique object that exists in a particular place at a particular time.</a:t>
            </a:r>
            <a:endParaRPr lang="en-US" dirty="0"/>
          </a:p>
          <a:p>
            <a:pPr lvl="1"/>
            <a:r>
              <a:rPr lang="en-US" dirty="0"/>
              <a:t>Walter </a:t>
            </a:r>
            <a:r>
              <a:rPr lang="en-US" dirty="0" smtClean="0"/>
              <a:t>Benjamin</a:t>
            </a:r>
          </a:p>
          <a:p>
            <a:r>
              <a:rPr lang="en-US" dirty="0" smtClean="0"/>
              <a:t>When you visit a physical archive, you are gaining physical access to a thing.</a:t>
            </a:r>
          </a:p>
          <a:p>
            <a:r>
              <a:rPr lang="en-US" dirty="0" smtClean="0"/>
              <a:t>Digital archives distribute that access across a network. </a:t>
            </a:r>
            <a:endParaRPr lang="en-US" dirty="0"/>
          </a:p>
          <a:p>
            <a:pPr marL="0" indent="0">
              <a:buNone/>
            </a:pPr>
            <a:endParaRPr lang="en-US" dirty="0"/>
          </a:p>
        </p:txBody>
      </p:sp>
    </p:spTree>
    <p:extLst>
      <p:ext uri="{BB962C8B-B14F-4D97-AF65-F5344CB8AC3E}">
        <p14:creationId xmlns:p14="http://schemas.microsoft.com/office/powerpoint/2010/main" val="2822540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TEI?</a:t>
            </a:r>
            <a:endParaRPr lang="en-US" dirty="0"/>
          </a:p>
        </p:txBody>
      </p:sp>
      <p:sp>
        <p:nvSpPr>
          <p:cNvPr id="3" name="Content Placeholder 2"/>
          <p:cNvSpPr>
            <a:spLocks noGrp="1"/>
          </p:cNvSpPr>
          <p:nvPr>
            <p:ph idx="1"/>
          </p:nvPr>
        </p:nvSpPr>
        <p:spPr/>
        <p:txBody>
          <a:bodyPr/>
          <a:lstStyle/>
          <a:p>
            <a:r>
              <a:rPr lang="en-US" dirty="0" smtClean="0"/>
              <a:t>A good in itself.</a:t>
            </a:r>
          </a:p>
          <a:p>
            <a:r>
              <a:rPr lang="en-US" dirty="0" smtClean="0"/>
              <a:t>To prepare things for digital editions.</a:t>
            </a:r>
          </a:p>
          <a:p>
            <a:r>
              <a:rPr lang="en-US" dirty="0" smtClean="0"/>
              <a:t>To curate content for archiving.</a:t>
            </a:r>
            <a:endParaRPr lang="en-US" dirty="0"/>
          </a:p>
        </p:txBody>
      </p:sp>
    </p:spTree>
    <p:extLst>
      <p:ext uri="{BB962C8B-B14F-4D97-AF65-F5344CB8AC3E}">
        <p14:creationId xmlns:p14="http://schemas.microsoft.com/office/powerpoint/2010/main" val="13980395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a:t>
            </a:r>
            <a:endParaRPr lang="en-US" dirty="0"/>
          </a:p>
        </p:txBody>
      </p:sp>
      <p:sp>
        <p:nvSpPr>
          <p:cNvPr id="7" name="Content Placeholder 6"/>
          <p:cNvSpPr>
            <a:spLocks noGrp="1"/>
          </p:cNvSpPr>
          <p:nvPr>
            <p:ph idx="1"/>
          </p:nvPr>
        </p:nvSpPr>
        <p:spPr/>
        <p:txBody>
          <a:bodyPr/>
          <a:lstStyle/>
          <a:p>
            <a:r>
              <a:rPr lang="en-US" dirty="0" smtClean="0"/>
              <a:t>Not all digital access is created equal.</a:t>
            </a:r>
          </a:p>
          <a:p>
            <a:r>
              <a:rPr lang="en-US" dirty="0" smtClean="0"/>
              <a:t>Open access: materials will be provided without any financial restraints.</a:t>
            </a:r>
          </a:p>
          <a:p>
            <a:r>
              <a:rPr lang="en-US" dirty="0" err="1" smtClean="0"/>
              <a:t>Paywall</a:t>
            </a:r>
            <a:r>
              <a:rPr lang="en-US" dirty="0" smtClean="0"/>
              <a:t>: the thing you run up against when you need a subscription to see something.</a:t>
            </a:r>
          </a:p>
          <a:p>
            <a:r>
              <a:rPr lang="en-US" dirty="0" smtClean="0"/>
              <a:t>Former might seem best, but how do you fund something for free?</a:t>
            </a:r>
          </a:p>
        </p:txBody>
      </p:sp>
    </p:spTree>
    <p:extLst>
      <p:ext uri="{BB962C8B-B14F-4D97-AF65-F5344CB8AC3E}">
        <p14:creationId xmlns:p14="http://schemas.microsoft.com/office/powerpoint/2010/main" val="32659991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Conclusion</a:t>
            </a:r>
            <a:endParaRPr lang="en-US" dirty="0"/>
          </a:p>
        </p:txBody>
      </p:sp>
      <p:sp>
        <p:nvSpPr>
          <p:cNvPr id="3" name="Content Placeholder 2"/>
          <p:cNvSpPr>
            <a:spLocks noGrp="1"/>
          </p:cNvSpPr>
          <p:nvPr>
            <p:ph idx="1"/>
          </p:nvPr>
        </p:nvSpPr>
        <p:spPr/>
        <p:txBody>
          <a:bodyPr/>
          <a:lstStyle/>
          <a:p>
            <a:r>
              <a:rPr lang="en-US" dirty="0" smtClean="0"/>
              <a:t>Library catalog: a lot of hidden work.</a:t>
            </a:r>
          </a:p>
          <a:p>
            <a:r>
              <a:rPr lang="en-US" dirty="0" smtClean="0"/>
              <a:t>Digital archive: a lot of hidden work.</a:t>
            </a:r>
          </a:p>
          <a:p>
            <a:r>
              <a:rPr lang="en-US" dirty="0" smtClean="0"/>
              <a:t>Using these tools, you can start to see and think critically about the archives you use?</a:t>
            </a:r>
          </a:p>
          <a:p>
            <a:r>
              <a:rPr lang="en-US" dirty="0" smtClean="0"/>
              <a:t>Who put this archive together?</a:t>
            </a:r>
          </a:p>
          <a:p>
            <a:r>
              <a:rPr lang="en-US" dirty="0" smtClean="0"/>
              <a:t>How?</a:t>
            </a:r>
          </a:p>
          <a:p>
            <a:r>
              <a:rPr lang="en-US" dirty="0" smtClean="0"/>
              <a:t>Why?</a:t>
            </a:r>
            <a:endParaRPr lang="en-US" dirty="0"/>
          </a:p>
        </p:txBody>
      </p:sp>
    </p:spTree>
    <p:extLst>
      <p:ext uri="{BB962C8B-B14F-4D97-AF65-F5344CB8AC3E}">
        <p14:creationId xmlns:p14="http://schemas.microsoft.com/office/powerpoint/2010/main" val="3204403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93900" y="0"/>
            <a:ext cx="5143500" cy="6858000"/>
          </a:xfrm>
          <a:prstGeom prst="rect">
            <a:avLst/>
          </a:prstGeom>
        </p:spPr>
      </p:pic>
    </p:spTree>
    <p:extLst>
      <p:ext uri="{BB962C8B-B14F-4D97-AF65-F5344CB8AC3E}">
        <p14:creationId xmlns:p14="http://schemas.microsoft.com/office/powerpoint/2010/main" val="3247498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Distinctions</a:t>
            </a:r>
            <a:endParaRPr lang="en-US" dirty="0"/>
          </a:p>
        </p:txBody>
      </p:sp>
      <p:sp>
        <p:nvSpPr>
          <p:cNvPr id="3" name="Content Placeholder 2"/>
          <p:cNvSpPr>
            <a:spLocks noGrp="1"/>
          </p:cNvSpPr>
          <p:nvPr>
            <p:ph idx="1"/>
          </p:nvPr>
        </p:nvSpPr>
        <p:spPr/>
        <p:txBody>
          <a:bodyPr/>
          <a:lstStyle/>
          <a:p>
            <a:r>
              <a:rPr lang="en-US" dirty="0" smtClean="0"/>
              <a:t>Digitized vs. Archived</a:t>
            </a:r>
          </a:p>
          <a:p>
            <a:r>
              <a:rPr lang="en-US" dirty="0" smtClean="0"/>
              <a:t>Digital Collections vs. Digital Archives</a:t>
            </a:r>
          </a:p>
          <a:p>
            <a:r>
              <a:rPr lang="en-US" dirty="0" smtClean="0"/>
              <a:t>Anything can be digitized and put online.</a:t>
            </a:r>
          </a:p>
          <a:p>
            <a:r>
              <a:rPr lang="en-US" dirty="0" smtClean="0"/>
              <a:t>Does not make it an archive.</a:t>
            </a:r>
          </a:p>
          <a:p>
            <a:r>
              <a:rPr lang="en-US" dirty="0" smtClean="0"/>
              <a:t>Archives entail three properties:</a:t>
            </a:r>
          </a:p>
          <a:p>
            <a:pPr lvl="1"/>
            <a:r>
              <a:rPr lang="en-US" dirty="0" err="1" smtClean="0"/>
              <a:t>Curation</a:t>
            </a:r>
            <a:r>
              <a:rPr lang="en-US" dirty="0" smtClean="0"/>
              <a:t>, Preservation, Access</a:t>
            </a:r>
            <a:endParaRPr lang="en-US" dirty="0"/>
          </a:p>
        </p:txBody>
      </p:sp>
    </p:spTree>
    <p:extLst>
      <p:ext uri="{BB962C8B-B14F-4D97-AF65-F5344CB8AC3E}">
        <p14:creationId xmlns:p14="http://schemas.microsoft.com/office/powerpoint/2010/main" val="3957212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Curation</a:t>
            </a:r>
            <a:endParaRPr lang="en-US" dirty="0"/>
          </a:p>
        </p:txBody>
      </p:sp>
      <p:sp>
        <p:nvSpPr>
          <p:cNvPr id="3" name="Content Placeholder 2"/>
          <p:cNvSpPr>
            <a:spLocks noGrp="1"/>
          </p:cNvSpPr>
          <p:nvPr>
            <p:ph idx="1"/>
          </p:nvPr>
        </p:nvSpPr>
        <p:spPr/>
        <p:txBody>
          <a:bodyPr/>
          <a:lstStyle/>
          <a:p>
            <a:r>
              <a:rPr lang="en-US" dirty="0" smtClean="0"/>
              <a:t>Careful selection, organization, and creation of metadata for a series of objects.</a:t>
            </a:r>
          </a:p>
          <a:p>
            <a:r>
              <a:rPr lang="en-US" dirty="0" smtClean="0"/>
              <a:t>Design reflects priorities</a:t>
            </a:r>
          </a:p>
          <a:p>
            <a:r>
              <a:rPr lang="en-US" dirty="0" smtClean="0"/>
              <a:t>Design reflects the research goals of your archive.</a:t>
            </a:r>
          </a:p>
          <a:p>
            <a:r>
              <a:rPr lang="en-US" dirty="0" smtClean="0"/>
              <a:t>Metadata reflects priorities</a:t>
            </a:r>
            <a:endParaRPr lang="en-US" dirty="0"/>
          </a:p>
        </p:txBody>
      </p:sp>
    </p:spTree>
    <p:extLst>
      <p:ext uri="{BB962C8B-B14F-4D97-AF65-F5344CB8AC3E}">
        <p14:creationId xmlns:p14="http://schemas.microsoft.com/office/powerpoint/2010/main" val="2249698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gy of Evidence.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487" y="406758"/>
            <a:ext cx="8509025" cy="5450785"/>
          </a:xfrm>
          <a:prstGeom prst="rect">
            <a:avLst/>
          </a:prstGeom>
        </p:spPr>
      </p:pic>
      <p:sp>
        <p:nvSpPr>
          <p:cNvPr id="5" name="TextBox 4"/>
          <p:cNvSpPr txBox="1"/>
          <p:nvPr/>
        </p:nvSpPr>
        <p:spPr>
          <a:xfrm>
            <a:off x="1106949" y="6098317"/>
            <a:ext cx="6930102" cy="646331"/>
          </a:xfrm>
          <a:prstGeom prst="rect">
            <a:avLst/>
          </a:prstGeom>
          <a:noFill/>
        </p:spPr>
        <p:txBody>
          <a:bodyPr wrap="none" rtlCol="0">
            <a:spAutoFit/>
          </a:bodyPr>
          <a:lstStyle/>
          <a:p>
            <a:r>
              <a:rPr lang="en-US" dirty="0" smtClean="0"/>
              <a:t>http://</a:t>
            </a:r>
            <a:r>
              <a:rPr lang="en-US" dirty="0" err="1" smtClean="0"/>
              <a:t>web.archive.org</a:t>
            </a:r>
            <a:r>
              <a:rPr lang="en-US" dirty="0" smtClean="0"/>
              <a:t>/web/20100813142028/http://</a:t>
            </a:r>
            <a:r>
              <a:rPr lang="en-US" dirty="0" err="1" smtClean="0"/>
              <a:t>havenworks.com</a:t>
            </a:r>
            <a:r>
              <a:rPr lang="en-US" dirty="0" smtClean="0"/>
              <a:t>/</a:t>
            </a:r>
          </a:p>
          <a:p>
            <a:endParaRPr lang="en-US" dirty="0"/>
          </a:p>
        </p:txBody>
      </p:sp>
    </p:spTree>
    <p:extLst>
      <p:ext uri="{BB962C8B-B14F-4D97-AF65-F5344CB8AC3E}">
        <p14:creationId xmlns:p14="http://schemas.microsoft.com/office/powerpoint/2010/main" val="1908128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647700"/>
            <a:ext cx="9144000" cy="5539329"/>
          </a:xfrm>
          <a:prstGeom prst="rect">
            <a:avLst/>
          </a:prstGeom>
        </p:spPr>
      </p:pic>
      <p:sp>
        <p:nvSpPr>
          <p:cNvPr id="2" name="Rectangle 1"/>
          <p:cNvSpPr/>
          <p:nvPr/>
        </p:nvSpPr>
        <p:spPr>
          <a:xfrm>
            <a:off x="4593557" y="2602865"/>
            <a:ext cx="4154582" cy="21324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p:cNvSpPr/>
          <p:nvPr/>
        </p:nvSpPr>
        <p:spPr>
          <a:xfrm>
            <a:off x="3825351" y="925115"/>
            <a:ext cx="4107549" cy="72127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9538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647700"/>
            <a:ext cx="9144000" cy="5539329"/>
          </a:xfrm>
          <a:prstGeom prst="rect">
            <a:avLst/>
          </a:prstGeom>
        </p:spPr>
      </p:pic>
      <p:sp>
        <p:nvSpPr>
          <p:cNvPr id="2" name="TextBox 1"/>
          <p:cNvSpPr txBox="1"/>
          <p:nvPr/>
        </p:nvSpPr>
        <p:spPr>
          <a:xfrm>
            <a:off x="3120321" y="6319003"/>
            <a:ext cx="2903359" cy="369332"/>
          </a:xfrm>
          <a:prstGeom prst="rect">
            <a:avLst/>
          </a:prstGeom>
          <a:noFill/>
        </p:spPr>
        <p:txBody>
          <a:bodyPr wrap="none" rtlCol="0">
            <a:spAutoFit/>
          </a:bodyPr>
          <a:lstStyle/>
          <a:p>
            <a:r>
              <a:rPr lang="en-US" dirty="0" err="1"/>
              <a:t>womensbios.lib.virginia.edu</a:t>
            </a:r>
            <a:r>
              <a:rPr lang="en-US" dirty="0"/>
              <a:t>/</a:t>
            </a:r>
          </a:p>
        </p:txBody>
      </p:sp>
    </p:spTree>
    <p:extLst>
      <p:ext uri="{BB962C8B-B14F-4D97-AF65-F5344CB8AC3E}">
        <p14:creationId xmlns:p14="http://schemas.microsoft.com/office/powerpoint/2010/main" val="20923957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Content Models</a:t>
            </a:r>
            <a:endParaRPr lang="en-US" dirty="0"/>
          </a:p>
        </p:txBody>
      </p:sp>
      <p:sp>
        <p:nvSpPr>
          <p:cNvPr id="5" name="Text Placeholder 4"/>
          <p:cNvSpPr>
            <a:spLocks noGrp="1"/>
          </p:cNvSpPr>
          <p:nvPr>
            <p:ph type="body" idx="1"/>
          </p:nvPr>
        </p:nvSpPr>
        <p:spPr/>
        <p:txBody>
          <a:bodyPr/>
          <a:lstStyle/>
          <a:p>
            <a:pPr algn="ctr"/>
            <a:r>
              <a:rPr lang="en-US" dirty="0" smtClean="0"/>
              <a:t>Museum</a:t>
            </a:r>
            <a:endParaRPr lang="en-US" dirty="0"/>
          </a:p>
        </p:txBody>
      </p:sp>
      <p:sp>
        <p:nvSpPr>
          <p:cNvPr id="7" name="Text Placeholder 6"/>
          <p:cNvSpPr>
            <a:spLocks noGrp="1"/>
          </p:cNvSpPr>
          <p:nvPr>
            <p:ph type="body" sz="quarter" idx="3"/>
          </p:nvPr>
        </p:nvSpPr>
        <p:spPr/>
        <p:txBody>
          <a:bodyPr/>
          <a:lstStyle/>
          <a:p>
            <a:pPr algn="ctr"/>
            <a:r>
              <a:rPr lang="en-US" dirty="0" smtClean="0"/>
              <a:t>Shed</a:t>
            </a:r>
            <a:endParaRPr lang="en-US" dirty="0"/>
          </a:p>
        </p:txBody>
      </p:sp>
      <p:pic>
        <p:nvPicPr>
          <p:cNvPr id="10" name="Content Placeholder 9" descr="Junk.jpg"/>
          <p:cNvPicPr>
            <a:picLocks noGrp="1" noChangeAspect="1"/>
          </p:cNvPicPr>
          <p:nvPr>
            <p:ph sz="quarter" idx="4"/>
          </p:nvPr>
        </p:nvPicPr>
        <p:blipFill>
          <a:blip r:embed="rId3">
            <a:extLst>
              <a:ext uri="{28A0092B-C50C-407E-A947-70E740481C1C}">
                <a14:useLocalDpi xmlns:a14="http://schemas.microsoft.com/office/drawing/2010/main" val="0"/>
              </a:ext>
            </a:extLst>
          </a:blip>
          <a:srcRect l="15490" r="15490"/>
          <a:stretch>
            <a:fillRect/>
          </a:stretch>
        </p:blipFill>
        <p:spPr/>
      </p:pic>
      <p:sp>
        <p:nvSpPr>
          <p:cNvPr id="12" name="TextBox 11"/>
          <p:cNvSpPr txBox="1"/>
          <p:nvPr/>
        </p:nvSpPr>
        <p:spPr>
          <a:xfrm>
            <a:off x="1731750" y="6392623"/>
            <a:ext cx="184666" cy="369332"/>
          </a:xfrm>
          <a:prstGeom prst="rect">
            <a:avLst/>
          </a:prstGeom>
          <a:noFill/>
        </p:spPr>
        <p:txBody>
          <a:bodyPr wrap="none" rtlCol="0">
            <a:spAutoFit/>
          </a:bodyPr>
          <a:lstStyle/>
          <a:p>
            <a:endParaRPr lang="en-US" dirty="0"/>
          </a:p>
        </p:txBody>
      </p:sp>
      <p:pic>
        <p:nvPicPr>
          <p:cNvPr id="2" name="Picture 1"/>
          <p:cNvPicPr>
            <a:picLocks noChangeAspect="1"/>
          </p:cNvPicPr>
          <p:nvPr/>
        </p:nvPicPr>
        <p:blipFill>
          <a:blip r:embed="rId4"/>
          <a:stretch>
            <a:fillRect/>
          </a:stretch>
        </p:blipFill>
        <p:spPr>
          <a:xfrm>
            <a:off x="883113" y="2174875"/>
            <a:ext cx="2963466" cy="3951288"/>
          </a:xfrm>
          <a:prstGeom prst="rect">
            <a:avLst/>
          </a:prstGeom>
        </p:spPr>
      </p:pic>
    </p:spTree>
    <p:extLst>
      <p:ext uri="{BB962C8B-B14F-4D97-AF65-F5344CB8AC3E}">
        <p14:creationId xmlns:p14="http://schemas.microsoft.com/office/powerpoint/2010/main" val="210804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460</TotalTime>
  <Words>1213</Words>
  <Application>Microsoft Macintosh PowerPoint</Application>
  <PresentationFormat>On-screen Show (4:3)</PresentationFormat>
  <Paragraphs>173</Paragraphs>
  <Slides>21</Slides>
  <Notes>21</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Digital Archives</vt:lpstr>
      <vt:lpstr>Why TEI?</vt:lpstr>
      <vt:lpstr>PowerPoint Presentation</vt:lpstr>
      <vt:lpstr>Distinctions</vt:lpstr>
      <vt:lpstr>Curation</vt:lpstr>
      <vt:lpstr>PowerPoint Presentation</vt:lpstr>
      <vt:lpstr>PowerPoint Presentation</vt:lpstr>
      <vt:lpstr>PowerPoint Presentation</vt:lpstr>
      <vt:lpstr>Content Models</vt:lpstr>
      <vt:lpstr>PowerPoint Presentation</vt:lpstr>
      <vt:lpstr>PowerPoint Presentation</vt:lpstr>
      <vt:lpstr>Archives Contain Metadata</vt:lpstr>
      <vt:lpstr>PowerPoint Presentation</vt:lpstr>
      <vt:lpstr>Metadata for our Person</vt:lpstr>
      <vt:lpstr>Metadata Cont.</vt:lpstr>
      <vt:lpstr>Preservation</vt:lpstr>
      <vt:lpstr>Standards</vt:lpstr>
      <vt:lpstr>Metadata Variations</vt:lpstr>
      <vt:lpstr>Access</vt:lpstr>
      <vt:lpstr>Access</vt:lpstr>
      <vt:lpstr>In 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Archives</dc:title>
  <dc:creator>Brandon</dc:creator>
  <cp:lastModifiedBy>Brandon</cp:lastModifiedBy>
  <cp:revision>42</cp:revision>
  <dcterms:created xsi:type="dcterms:W3CDTF">2016-09-28T15:18:35Z</dcterms:created>
  <dcterms:modified xsi:type="dcterms:W3CDTF">2016-10-07T17:52:01Z</dcterms:modified>
</cp:coreProperties>
</file>

<file path=docProps/thumbnail.jpeg>
</file>